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13" r:id="rId2"/>
    <p:sldId id="331" r:id="rId3"/>
    <p:sldId id="380" r:id="rId4"/>
    <p:sldId id="382" r:id="rId5"/>
    <p:sldId id="381" r:id="rId6"/>
    <p:sldId id="383" r:id="rId7"/>
    <p:sldId id="384" r:id="rId8"/>
    <p:sldId id="373" r:id="rId9"/>
    <p:sldId id="328" r:id="rId10"/>
    <p:sldId id="379" r:id="rId11"/>
    <p:sldId id="317" r:id="rId12"/>
    <p:sldId id="318" r:id="rId13"/>
    <p:sldId id="319" r:id="rId14"/>
    <p:sldId id="320" r:id="rId15"/>
    <p:sldId id="321" r:id="rId16"/>
    <p:sldId id="322" r:id="rId17"/>
    <p:sldId id="323" r:id="rId18"/>
    <p:sldId id="324" r:id="rId19"/>
    <p:sldId id="325" r:id="rId20"/>
    <p:sldId id="326" r:id="rId21"/>
    <p:sldId id="299" r:id="rId22"/>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81" d="100"/>
          <a:sy n="81" d="100"/>
        </p:scale>
        <p:origin x="1498" y="72"/>
      </p:cViewPr>
      <p:guideLst>
        <p:guide orient="horz" pos="2160"/>
        <p:guide pos="2880"/>
      </p:guideLst>
    </p:cSldViewPr>
  </p:slideViewPr>
  <p:outlineViewPr>
    <p:cViewPr>
      <p:scale>
        <a:sx n="33" d="100"/>
        <a:sy n="33" d="100"/>
      </p:scale>
      <p:origin x="48" y="3900"/>
    </p:cViewPr>
  </p:outlineViewPr>
  <p:notesTextViewPr>
    <p:cViewPr>
      <p:scale>
        <a:sx n="100" d="100"/>
        <a:sy n="100" d="100"/>
      </p:scale>
      <p:origin x="0" y="0"/>
    </p:cViewPr>
  </p:notesTextViewPr>
  <p:notesViewPr>
    <p:cSldViewPr>
      <p:cViewPr varScale="1">
        <p:scale>
          <a:sx n="80" d="100"/>
          <a:sy n="80" d="100"/>
        </p:scale>
        <p:origin x="-1488" y="-90"/>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6" name="Rectangle 4"/>
          <p:cNvSpPr>
            <a:spLocks noGrp="1" noChangeArrowheads="1"/>
          </p:cNvSpPr>
          <p:nvPr>
            <p:ph type="ftr" sz="quarter" idx="2"/>
          </p:nvPr>
        </p:nvSpPr>
        <p:spPr bwMode="auto">
          <a:xfrm>
            <a:off x="0" y="9428584"/>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7" name="Rectangle 5"/>
          <p:cNvSpPr>
            <a:spLocks noGrp="1" noChangeArrowheads="1"/>
          </p:cNvSpPr>
          <p:nvPr>
            <p:ph type="sldNum" sz="quarter" idx="3"/>
          </p:nvPr>
        </p:nvSpPr>
        <p:spPr bwMode="auto">
          <a:xfrm>
            <a:off x="3850443" y="9428584"/>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F1A3527-2D50-4AF8-8262-3F1F33788271}" type="slidenum">
              <a:rPr lang="en-US"/>
              <a:pPr>
                <a:defRPr/>
              </a:pPr>
              <a:t>‹#›</a:t>
            </a:fld>
            <a:endParaRPr lang="en-US"/>
          </a:p>
        </p:txBody>
      </p:sp>
    </p:spTree>
    <p:extLst>
      <p:ext uri="{BB962C8B-B14F-4D97-AF65-F5344CB8AC3E}">
        <p14:creationId xmlns:p14="http://schemas.microsoft.com/office/powerpoint/2010/main" val="3444658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946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79768" y="4715154"/>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428584"/>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50443" y="9428584"/>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ACD1522-1897-4629-9A08-6E17648FA386}" type="slidenum">
              <a:rPr lang="en-US"/>
              <a:pPr>
                <a:defRPr/>
              </a:pPr>
              <a:t>‹#›</a:t>
            </a:fld>
            <a:endParaRPr lang="en-US"/>
          </a:p>
        </p:txBody>
      </p:sp>
      <p:pic>
        <p:nvPicPr>
          <p:cNvPr id="19464" name="Picture 8"/>
          <p:cNvPicPr>
            <a:picLocks noChangeAspect="1" noChangeArrowheads="1"/>
          </p:cNvPicPr>
          <p:nvPr/>
        </p:nvPicPr>
        <p:blipFill>
          <a:blip r:embed="rId2"/>
          <a:srcRect/>
          <a:stretch>
            <a:fillRect/>
          </a:stretch>
        </p:blipFill>
        <p:spPr bwMode="auto">
          <a:xfrm>
            <a:off x="5060492" y="661776"/>
            <a:ext cx="557032" cy="1682014"/>
          </a:xfrm>
          <a:prstGeom prst="rect">
            <a:avLst/>
          </a:prstGeom>
          <a:noFill/>
          <a:ln w="9525">
            <a:noFill/>
            <a:miter lim="800000"/>
            <a:headEnd/>
            <a:tailEnd/>
          </a:ln>
        </p:spPr>
      </p:pic>
    </p:spTree>
    <p:extLst>
      <p:ext uri="{BB962C8B-B14F-4D97-AF65-F5344CB8AC3E}">
        <p14:creationId xmlns:p14="http://schemas.microsoft.com/office/powerpoint/2010/main" val="41763282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endParaRPr lang="en-US"/>
          </a:p>
        </p:txBody>
      </p:sp>
      <p:sp>
        <p:nvSpPr>
          <p:cNvPr id="20484" name="Slide Number Placeholder 3"/>
          <p:cNvSpPr>
            <a:spLocks noGrp="1"/>
          </p:cNvSpPr>
          <p:nvPr>
            <p:ph type="sldNum" sz="quarter" idx="5"/>
          </p:nvPr>
        </p:nvSpPr>
        <p:spPr>
          <a:noFill/>
        </p:spPr>
        <p:txBody>
          <a:bodyPr/>
          <a:lstStyle/>
          <a:p>
            <a:fld id="{AACA8D38-54DF-4C82-83D7-690F3453E1F9}" type="slidenum">
              <a:rPr lang="en-US" smtClean="0"/>
              <a:pPr/>
              <a:t>1</a:t>
            </a:fld>
            <a:endParaRPr lang="en-US"/>
          </a:p>
        </p:txBody>
      </p:sp>
    </p:spTree>
    <p:extLst>
      <p:ext uri="{BB962C8B-B14F-4D97-AF65-F5344CB8AC3E}">
        <p14:creationId xmlns:p14="http://schemas.microsoft.com/office/powerpoint/2010/main" val="924987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fld id="{665DB5DE-D16F-4EF8-BBA5-064BA2FF0562}" type="slidenum">
              <a:rPr lang="en-US" altLang="en-US" smtClean="0"/>
              <a:pPr/>
              <a:t>11</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rPr>
              <a:t>illusions that deceive the human visual system into perceiving something that is not present or incorrectly perceiving what is present.</a:t>
            </a:r>
          </a:p>
          <a:p>
            <a:endParaRPr lang="en-US" altLang="en-US" b="1">
              <a:latin typeface="Arial" panose="020B0604020202020204" pitchFamily="34" charset="0"/>
            </a:endParaRPr>
          </a:p>
          <a:p>
            <a:r>
              <a:rPr lang="en-US" altLang="en-US" b="1">
                <a:latin typeface="Arial" panose="020B0604020202020204" pitchFamily="34" charset="0"/>
              </a:rPr>
              <a:t>1596 - 1650	</a:t>
            </a:r>
            <a:r>
              <a:rPr lang="en-US" altLang="en-US">
                <a:latin typeface="Arial" panose="020B0604020202020204" pitchFamily="34" charset="0"/>
              </a:rPr>
              <a:t>Descartes:</a:t>
            </a:r>
          </a:p>
          <a:p>
            <a:r>
              <a:rPr lang="en-US" altLang="en-US" u="sng">
                <a:latin typeface="Arial" panose="020B0604020202020204" pitchFamily="34" charset="0"/>
              </a:rPr>
              <a:t>registration stage</a:t>
            </a:r>
            <a:r>
              <a:rPr lang="en-US" altLang="en-US">
                <a:latin typeface="Arial" panose="020B0604020202020204" pitchFamily="34" charset="0"/>
              </a:rPr>
              <a:t> and an </a:t>
            </a:r>
            <a:r>
              <a:rPr lang="en-US" altLang="en-US" u="sng">
                <a:latin typeface="Arial" panose="020B0604020202020204" pitchFamily="34" charset="0"/>
              </a:rPr>
              <a:t>interpretation stage</a:t>
            </a:r>
            <a:r>
              <a:rPr lang="en-US" altLang="en-US">
                <a:latin typeface="Arial" panose="020B0604020202020204" pitchFamily="34" charset="0"/>
              </a:rPr>
              <a:t> in the perceptual process.  </a:t>
            </a:r>
          </a:p>
          <a:p>
            <a:r>
              <a:rPr lang="en-US" altLang="en-US">
                <a:latin typeface="Arial" panose="020B0604020202020204" pitchFamily="34" charset="0"/>
              </a:rPr>
              <a:t>Perceptual error or illusion may intrude at either of these two steps along the road to consciousness.</a:t>
            </a:r>
          </a:p>
          <a:p>
            <a:endParaRPr lang="en-US" altLang="en-US">
              <a:latin typeface="Arial" panose="020B0604020202020204" pitchFamily="34" charset="0"/>
            </a:endParaRPr>
          </a:p>
          <a:p>
            <a:r>
              <a:rPr lang="en-US" altLang="en-US" b="1">
                <a:latin typeface="Arial" panose="020B0604020202020204" pitchFamily="34" charset="0"/>
              </a:rPr>
              <a:t>PHYSIOLOGICAL ILLUSIONS</a:t>
            </a:r>
          </a:p>
          <a:p>
            <a:pPr>
              <a:lnSpc>
                <a:spcPct val="90000"/>
              </a:lnSpc>
            </a:pPr>
            <a:r>
              <a:rPr lang="en-US" altLang="en-US">
                <a:latin typeface="Arial" panose="020B0604020202020204" pitchFamily="34" charset="0"/>
              </a:rPr>
              <a:t>is the what happens to the eyes as a result of prolonged stimulation. i.e. brightness, tilt, movement, color etc. </a:t>
            </a:r>
          </a:p>
          <a:p>
            <a:pPr>
              <a:lnSpc>
                <a:spcPct val="90000"/>
              </a:lnSpc>
            </a:pPr>
            <a:r>
              <a:rPr lang="en-US" altLang="en-US">
                <a:latin typeface="Arial" panose="020B0604020202020204" pitchFamily="34" charset="0"/>
              </a:rPr>
              <a:t>repetitive stimulation  misleads the visual system in the early stages of visual processing. </a:t>
            </a:r>
          </a:p>
          <a:p>
            <a:r>
              <a:rPr lang="en-US" altLang="en-US" b="1">
                <a:latin typeface="Arial" panose="020B0604020202020204" pitchFamily="34" charset="0"/>
              </a:rPr>
              <a:t>COGNITIVE VISUAL ILLUSIONS</a:t>
            </a:r>
          </a:p>
          <a:p>
            <a:r>
              <a:rPr lang="en-US" altLang="en-US">
                <a:latin typeface="Arial" panose="020B0604020202020204" pitchFamily="34" charset="0"/>
              </a:rPr>
              <a:t>Exploits the predictive cues of early visual processing.</a:t>
            </a:r>
          </a:p>
          <a:p>
            <a:r>
              <a:rPr lang="en-US" altLang="en-US">
                <a:latin typeface="Arial" panose="020B0604020202020204" pitchFamily="34" charset="0"/>
              </a:rPr>
              <a:t>Misdirects  in-built assumptions or knowledge while processing. </a:t>
            </a:r>
          </a:p>
          <a:p>
            <a:endParaRPr lang="en-US" altLang="en-US">
              <a:latin typeface="Arial" panose="020B0604020202020204" pitchFamily="34" charset="0"/>
            </a:endParaRPr>
          </a:p>
          <a:p>
            <a:endParaRPr lang="en-US" altLang="en-US">
              <a:latin typeface="Arial" panose="020B0604020202020204" pitchFamily="34" charset="0"/>
            </a:endParaRPr>
          </a:p>
        </p:txBody>
      </p:sp>
    </p:spTree>
    <p:extLst>
      <p:ext uri="{BB962C8B-B14F-4D97-AF65-F5344CB8AC3E}">
        <p14:creationId xmlns:p14="http://schemas.microsoft.com/office/powerpoint/2010/main" val="328840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chemeClr val="accent2"/>
                </a:solidFill>
                <a:latin typeface="Arial" panose="020B0604020202020204" pitchFamily="34" charset="0"/>
              </a:rPr>
              <a:t>THREE LINKS TO PERCEPTION</a:t>
            </a:r>
          </a:p>
          <a:p>
            <a:pPr eaLnBrk="1" hangingPunct="1">
              <a:spcBef>
                <a:spcPct val="0"/>
              </a:spcBef>
            </a:pPr>
            <a:r>
              <a:rPr lang="en-US" altLang="en-US">
                <a:solidFill>
                  <a:schemeClr val="accent2"/>
                </a:solidFill>
                <a:latin typeface="Arial" panose="020B0604020202020204" pitchFamily="34" charset="0"/>
              </a:rPr>
              <a:t>EXTERNAL / PHYSICAL</a:t>
            </a:r>
          </a:p>
          <a:p>
            <a:pPr eaLnBrk="1" hangingPunct="1">
              <a:spcBef>
                <a:spcPct val="0"/>
              </a:spcBef>
            </a:pPr>
            <a:r>
              <a:rPr lang="en-US" altLang="en-US">
                <a:solidFill>
                  <a:schemeClr val="accent2"/>
                </a:solidFill>
                <a:latin typeface="Arial" panose="020B0604020202020204" pitchFamily="34" charset="0"/>
              </a:rPr>
              <a:t>VISUAL APARATUS</a:t>
            </a:r>
          </a:p>
          <a:p>
            <a:pPr eaLnBrk="1" hangingPunct="1">
              <a:spcBef>
                <a:spcPct val="0"/>
              </a:spcBef>
            </a:pPr>
            <a:r>
              <a:rPr lang="en-US" altLang="en-US">
                <a:solidFill>
                  <a:schemeClr val="accent2"/>
                </a:solidFill>
                <a:latin typeface="Arial" panose="020B0604020202020204" pitchFamily="34" charset="0"/>
              </a:rPr>
              <a:t>INTERPRETATION OF STIMULUS</a:t>
            </a:r>
          </a:p>
          <a:p>
            <a:endParaRPr lang="en-US" altLang="en-US">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fld id="{5B4DC2A1-D5BC-4E80-A3AB-00EE6D29EDFA}" type="slidenum">
              <a:rPr lang="en-US" altLang="en-US" smtClean="0"/>
              <a:pPr/>
              <a:t>12</a:t>
            </a:fld>
            <a:endParaRPr lang="en-US" altLang="en-US"/>
          </a:p>
        </p:txBody>
      </p:sp>
    </p:spTree>
    <p:extLst>
      <p:ext uri="{BB962C8B-B14F-4D97-AF65-F5344CB8AC3E}">
        <p14:creationId xmlns:p14="http://schemas.microsoft.com/office/powerpoint/2010/main" val="297194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a:spLocks noGrp="1" noRot="1" noChangeAspect="1" noChangeArrowheads="1" noTextEdit="1"/>
          </p:cNvSpPr>
          <p:nvPr>
            <p:ph type="sldImg"/>
          </p:nvPr>
        </p:nvSpPr>
        <p:spPr>
          <a:xfrm>
            <a:off x="885825" y="742950"/>
            <a:ext cx="4878388" cy="3660775"/>
          </a:xfrm>
          <a:solidFill>
            <a:srgbClr val="FFFFFF"/>
          </a:solidFill>
          <a:ln/>
        </p:spPr>
      </p:sp>
      <p:sp>
        <p:nvSpPr>
          <p:cNvPr id="39939" name="Rectangle 2"/>
          <p:cNvSpPr>
            <a:spLocks noGrp="1" noChangeArrowheads="1"/>
          </p:cNvSpPr>
          <p:nvPr>
            <p:ph type="body" idx="1"/>
          </p:nvPr>
        </p:nvSpPr>
        <p:spPr>
          <a:xfrm>
            <a:off x="665163" y="4637088"/>
            <a:ext cx="5319712" cy="4394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latin typeface="Arial" panose="020B0604020202020204" pitchFamily="34" charset="0"/>
            </a:endParaRPr>
          </a:p>
        </p:txBody>
      </p:sp>
    </p:spTree>
    <p:extLst>
      <p:ext uri="{BB962C8B-B14F-4D97-AF65-F5344CB8AC3E}">
        <p14:creationId xmlns:p14="http://schemas.microsoft.com/office/powerpoint/2010/main" val="2987920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xfrm>
            <a:off x="885825" y="742950"/>
            <a:ext cx="4878388" cy="3660775"/>
          </a:xfrm>
          <a:solidFill>
            <a:srgbClr val="FFFFFF"/>
          </a:solidFill>
          <a:ln/>
        </p:spPr>
      </p:sp>
      <p:sp>
        <p:nvSpPr>
          <p:cNvPr id="41987" name="Rectangle 2"/>
          <p:cNvSpPr>
            <a:spLocks noGrp="1" noChangeArrowheads="1"/>
          </p:cNvSpPr>
          <p:nvPr>
            <p:ph type="body" idx="1"/>
          </p:nvPr>
        </p:nvSpPr>
        <p:spPr>
          <a:xfrm>
            <a:off x="665163" y="4637088"/>
            <a:ext cx="5319712" cy="4394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latin typeface="Arial" panose="020B0604020202020204" pitchFamily="34" charset="0"/>
            </a:endParaRPr>
          </a:p>
        </p:txBody>
      </p:sp>
    </p:spTree>
    <p:extLst>
      <p:ext uri="{BB962C8B-B14F-4D97-AF65-F5344CB8AC3E}">
        <p14:creationId xmlns:p14="http://schemas.microsoft.com/office/powerpoint/2010/main" val="899759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a:spLocks noGrp="1" noRot="1" noChangeAspect="1" noChangeArrowheads="1" noTextEdit="1"/>
          </p:cNvSpPr>
          <p:nvPr>
            <p:ph type="sldImg"/>
          </p:nvPr>
        </p:nvSpPr>
        <p:spPr>
          <a:xfrm>
            <a:off x="885825" y="742950"/>
            <a:ext cx="4878388" cy="3660775"/>
          </a:xfrm>
          <a:solidFill>
            <a:srgbClr val="FFFFFF"/>
          </a:solidFill>
          <a:ln/>
        </p:spPr>
      </p:sp>
      <p:sp>
        <p:nvSpPr>
          <p:cNvPr id="44035" name="Rectangle 2"/>
          <p:cNvSpPr>
            <a:spLocks noGrp="1" noChangeArrowheads="1"/>
          </p:cNvSpPr>
          <p:nvPr>
            <p:ph type="body" idx="1"/>
          </p:nvPr>
        </p:nvSpPr>
        <p:spPr>
          <a:xfrm>
            <a:off x="665163" y="4637088"/>
            <a:ext cx="5319712" cy="4394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latin typeface="Arial" panose="020B0604020202020204" pitchFamily="34" charset="0"/>
            </a:endParaRPr>
          </a:p>
        </p:txBody>
      </p:sp>
    </p:spTree>
    <p:extLst>
      <p:ext uri="{BB962C8B-B14F-4D97-AF65-F5344CB8AC3E}">
        <p14:creationId xmlns:p14="http://schemas.microsoft.com/office/powerpoint/2010/main" val="3951659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819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87C6D2F-658C-4B19-B2B1-C7C69B5050D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3D929-0254-42D8-9E0B-0CED55239B2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EC2C57-171F-44F5-AFEB-121F5DA65F3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69EFDF-4A81-405D-87BE-7593651363F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365F89-C609-40A1-8ED4-2C2F9D53A8A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E28940-3136-4EAC-9D14-F7673094046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2D1F113-AF38-4972-AA51-A34A0600D63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A75706-54CA-4EB6-A5C6-54DF949B59D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D39982C-3ECE-4A32-ACBC-856DF5D6F08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3FE9F2-B685-47CC-AB2A-F88766C5411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F4D0B0-81E2-451C-92CE-5047807A198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4E497D8-ED10-42F9-9234-F572BDA7DBE9}" type="slidenum">
              <a:rPr lang="en-US"/>
              <a:pPr>
                <a:defRPr/>
              </a:pPr>
              <a:t>‹#›</a:t>
            </a:fld>
            <a:endParaRPr lang="en-US"/>
          </a:p>
        </p:txBody>
      </p:sp>
      <p:pic>
        <p:nvPicPr>
          <p:cNvPr id="1031" name="Picture 7"/>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pic>
        <p:nvPicPr>
          <p:cNvPr id="1032" name="Picture 12"/>
          <p:cNvPicPr>
            <a:picLocks noChangeAspect="1" noChangeArrowheads="1"/>
          </p:cNvPicPr>
          <p:nvPr userDrawn="1"/>
        </p:nvPicPr>
        <p:blipFill>
          <a:blip r:embed="rId14" cstate="print"/>
          <a:srcRect/>
          <a:stretch>
            <a:fillRect/>
          </a:stretch>
        </p:blipFill>
        <p:spPr bwMode="auto">
          <a:xfrm>
            <a:off x="8458200" y="0"/>
            <a:ext cx="561975" cy="1549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1"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1874448"/>
            <a:ext cx="8001000" cy="4800600"/>
          </a:xfrm>
        </p:spPr>
        <p:txBody>
          <a:bodyPr/>
          <a:lstStyle/>
          <a:p>
            <a:r>
              <a:rPr lang="en-US" sz="4800" b="1" dirty="0">
                <a:solidFill>
                  <a:schemeClr val="tx1"/>
                </a:solidFill>
                <a:effectLst>
                  <a:outerShdw blurRad="38100" dist="38100" dir="2700000" algn="tl">
                    <a:srgbClr val="000000">
                      <a:alpha val="43137"/>
                    </a:srgbClr>
                  </a:outerShdw>
                </a:effectLst>
              </a:rPr>
              <a:t>Can Teachers’ Identities Come to the Rescue in the Fourth Industrial Revolution?</a:t>
            </a:r>
            <a:br>
              <a:rPr lang="en-US" sz="4800" b="1" dirty="0">
                <a:solidFill>
                  <a:schemeClr val="tx1"/>
                </a:solidFill>
                <a:effectLst>
                  <a:outerShdw blurRad="38100" dist="38100" dir="2700000" algn="tl">
                    <a:srgbClr val="000000">
                      <a:alpha val="43137"/>
                    </a:srgbClr>
                  </a:outerShdw>
                </a:effectLst>
              </a:rPr>
            </a:br>
            <a:br>
              <a:rPr lang="en-US" sz="4800" b="1" dirty="0">
                <a:solidFill>
                  <a:srgbClr val="FF0000"/>
                </a:solidFill>
                <a:effectLst>
                  <a:outerShdw blurRad="38100" dist="38100" dir="2700000" algn="tl">
                    <a:srgbClr val="000000">
                      <a:alpha val="43137"/>
                    </a:srgbClr>
                  </a:outerShdw>
                </a:effectLst>
              </a:rPr>
            </a:br>
            <a:r>
              <a:rPr lang="en-US" sz="1800" b="1" dirty="0">
                <a:solidFill>
                  <a:srgbClr val="00B050"/>
                </a:solidFill>
                <a:effectLst>
                  <a:outerShdw blurRad="38100" dist="38100" dir="2700000" algn="tl">
                    <a:srgbClr val="000000">
                      <a:alpha val="43137"/>
                    </a:srgbClr>
                  </a:outerShdw>
                </a:effectLst>
              </a:rPr>
              <a:t>Prof Simon Bheki Khoza</a:t>
            </a:r>
            <a:br>
              <a:rPr lang="en-US" sz="1800" b="1" dirty="0">
                <a:solidFill>
                  <a:srgbClr val="00B050"/>
                </a:solidFill>
                <a:effectLst>
                  <a:outerShdw blurRad="38100" dist="38100" dir="2700000" algn="tl">
                    <a:srgbClr val="000000">
                      <a:alpha val="43137"/>
                    </a:srgbClr>
                  </a:outerShdw>
                </a:effectLst>
              </a:rPr>
            </a:br>
            <a:r>
              <a:rPr lang="en-US" sz="1800" b="1" dirty="0">
                <a:solidFill>
                  <a:srgbClr val="00B050"/>
                </a:solidFill>
                <a:effectLst>
                  <a:outerShdw blurRad="38100" dist="38100" dir="2700000" algn="tl">
                    <a:srgbClr val="000000">
                      <a:alpha val="43137"/>
                    </a:srgbClr>
                  </a:outerShdw>
                </a:effectLst>
              </a:rPr>
              <a:t>khozas@ukzn.ac.za</a:t>
            </a:r>
            <a:br>
              <a:rPr lang="en-US" sz="4800" b="1" dirty="0">
                <a:solidFill>
                  <a:srgbClr val="FF0000"/>
                </a:solidFill>
                <a:effectLst>
                  <a:outerShdw blurRad="38100" dist="38100" dir="2700000" algn="tl">
                    <a:srgbClr val="000000">
                      <a:alpha val="43137"/>
                    </a:srgbClr>
                  </a:outerShdw>
                </a:effectLst>
              </a:rPr>
            </a:br>
            <a:br>
              <a:rPr lang="en-ZA" sz="4800" b="1" dirty="0">
                <a:effectLst>
                  <a:outerShdw blurRad="38100" dist="38100" dir="2700000" algn="tl">
                    <a:srgbClr val="000000">
                      <a:alpha val="43137"/>
                    </a:srgbClr>
                  </a:outerShdw>
                </a:effectLst>
              </a:rPr>
            </a:br>
            <a:endParaRPr lang="en-ZA" sz="2400" dirty="0"/>
          </a:p>
        </p:txBody>
      </p:sp>
      <p:sp>
        <p:nvSpPr>
          <p:cNvPr id="3075" name="Rectangle 3"/>
          <p:cNvSpPr>
            <a:spLocks noGrp="1" noChangeArrowheads="1"/>
          </p:cNvSpPr>
          <p:nvPr>
            <p:ph type="subTitle" idx="1"/>
          </p:nvPr>
        </p:nvSpPr>
        <p:spPr>
          <a:xfrm>
            <a:off x="1371600" y="5562600"/>
            <a:ext cx="6400800" cy="76200"/>
          </a:xfrm>
        </p:spPr>
        <p:txBody>
          <a:bodyPr/>
          <a:lstStyle/>
          <a:p>
            <a:pPr eaLnBrk="1" hangingPunct="1"/>
            <a:endParaRPr lang="en-US" sz="2400" dirty="0"/>
          </a:p>
          <a:p>
            <a:pPr eaLnBrk="1" hangingPunct="1"/>
            <a:endParaRPr lang="en-US" sz="2400" dirty="0"/>
          </a:p>
          <a:p>
            <a:pPr eaLnBrk="1" hangingPunct="1"/>
            <a:endParaRPr lang="en-US" sz="2400" dirty="0"/>
          </a:p>
        </p:txBody>
      </p:sp>
      <p:pic>
        <p:nvPicPr>
          <p:cNvPr id="3076" name="Picture 5"/>
          <p:cNvPicPr>
            <a:picLocks noChangeAspect="1" noChangeArrowheads="1"/>
          </p:cNvPicPr>
          <p:nvPr/>
        </p:nvPicPr>
        <p:blipFill>
          <a:blip r:embed="rId3" cstate="print"/>
          <a:srcRect/>
          <a:stretch>
            <a:fillRect/>
          </a:stretch>
        </p:blipFill>
        <p:spPr bwMode="auto">
          <a:xfrm>
            <a:off x="5638800" y="1063625"/>
            <a:ext cx="3505200" cy="384175"/>
          </a:xfrm>
          <a:prstGeom prst="rect">
            <a:avLst/>
          </a:prstGeom>
          <a:noFill/>
          <a:ln w="9525">
            <a:noFill/>
            <a:miter lim="800000"/>
            <a:headEnd/>
            <a:tailEnd/>
          </a:ln>
        </p:spPr>
      </p:pic>
      <p:pic>
        <p:nvPicPr>
          <p:cNvPr id="3077" name="Picture 6"/>
          <p:cNvPicPr>
            <a:picLocks noChangeAspect="1" noChangeArrowheads="1"/>
          </p:cNvPicPr>
          <p:nvPr/>
        </p:nvPicPr>
        <p:blipFill>
          <a:blip r:embed="rId4" cstate="print"/>
          <a:srcRect/>
          <a:stretch>
            <a:fillRect/>
          </a:stretch>
        </p:blipFill>
        <p:spPr bwMode="auto">
          <a:xfrm>
            <a:off x="0" y="1066800"/>
            <a:ext cx="3505200" cy="384175"/>
          </a:xfrm>
          <a:prstGeom prst="rect">
            <a:avLst/>
          </a:prstGeom>
          <a:noFill/>
          <a:ln w="9525">
            <a:noFill/>
            <a:miter lim="800000"/>
            <a:headEnd/>
            <a:tailEnd/>
          </a:ln>
        </p:spPr>
      </p:pic>
      <p:pic>
        <p:nvPicPr>
          <p:cNvPr id="2050" name="Picture 2" descr="C:\Program Files (x86)\Microsoft Office\MEDIA\CAGCAT10\j0300520.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0000" y="4109720"/>
            <a:ext cx="2781300" cy="27237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5C81721-FD12-4670-8F47-48E4639B5A34}"/>
              </a:ext>
            </a:extLst>
          </p:cNvPr>
          <p:cNvPicPr>
            <a:picLocks noChangeAspect="1"/>
          </p:cNvPicPr>
          <p:nvPr/>
        </p:nvPicPr>
        <p:blipFill>
          <a:blip r:embed="rId6"/>
          <a:stretch>
            <a:fillRect/>
          </a:stretch>
        </p:blipFill>
        <p:spPr>
          <a:xfrm>
            <a:off x="12700" y="4114800"/>
            <a:ext cx="2414186" cy="2743200"/>
          </a:xfrm>
          <a:prstGeom prst="rect">
            <a:avLst/>
          </a:prstGeom>
        </p:spPr>
      </p:pic>
      <p:pic>
        <p:nvPicPr>
          <p:cNvPr id="9" name="Picture 8" descr="ukzn-logo-colour.gif">
            <a:extLst>
              <a:ext uri="{FF2B5EF4-FFF2-40B4-BE49-F238E27FC236}">
                <a16:creationId xmlns:a16="http://schemas.microsoft.com/office/drawing/2014/main" id="{D840D017-08D9-44F0-B505-3E5DA3E83D4B}"/>
              </a:ext>
            </a:extLst>
          </p:cNvPr>
          <p:cNvPicPr>
            <a:picLocks noChangeAspect="1"/>
          </p:cNvPicPr>
          <p:nvPr/>
        </p:nvPicPr>
        <p:blipFill>
          <a:blip r:embed="rId7" cstate="print"/>
          <a:srcRect/>
          <a:stretch>
            <a:fillRect/>
          </a:stretch>
        </p:blipFill>
        <p:spPr bwMode="auto">
          <a:xfrm>
            <a:off x="3276600" y="609600"/>
            <a:ext cx="2481263" cy="788988"/>
          </a:xfrm>
          <a:prstGeom prst="rect">
            <a:avLst/>
          </a:prstGeom>
          <a:noFill/>
          <a:ln w="9525">
            <a:noFill/>
            <a:miter lim="800000"/>
            <a:headEnd/>
            <a:tailEnd/>
          </a:ln>
        </p:spPr>
      </p:pic>
    </p:spTree>
    <p:extLst>
      <p:ext uri="{BB962C8B-B14F-4D97-AF65-F5344CB8AC3E}">
        <p14:creationId xmlns:p14="http://schemas.microsoft.com/office/powerpoint/2010/main" val="38206018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866762"/>
          </a:xfrm>
        </p:spPr>
        <p:txBody>
          <a:bodyPr/>
          <a:lstStyle/>
          <a:p>
            <a:r>
              <a:rPr lang="en-ZA" sz="4800" b="1" dirty="0">
                <a:solidFill>
                  <a:srgbClr val="FF0000"/>
                </a:solidFill>
                <a:effectLst>
                  <a:outerShdw blurRad="38100" dist="38100" dir="2700000" algn="tl">
                    <a:srgbClr val="000000">
                      <a:alpha val="43137"/>
                    </a:srgbClr>
                  </a:outerShdw>
                </a:effectLst>
              </a:rPr>
              <a:t>Pretty People framework</a:t>
            </a:r>
            <a:endParaRPr lang="en-ZA" sz="4800" b="1" dirty="0">
              <a:solidFill>
                <a:srgbClr val="FF0000"/>
              </a:solidFill>
              <a:latin typeface="+mn-lt"/>
              <a:cs typeface="Arial" pitchFamily="34" charset="0"/>
            </a:endParaRPr>
          </a:p>
        </p:txBody>
      </p:sp>
      <p:sp>
        <p:nvSpPr>
          <p:cNvPr id="3" name="Content Placeholder 2"/>
          <p:cNvSpPr>
            <a:spLocks noGrp="1"/>
          </p:cNvSpPr>
          <p:nvPr>
            <p:ph idx="1"/>
          </p:nvPr>
        </p:nvSpPr>
        <p:spPr>
          <a:xfrm>
            <a:off x="500034" y="1928802"/>
            <a:ext cx="8229600" cy="4389437"/>
          </a:xfrm>
        </p:spPr>
        <p:txBody>
          <a:bodyPr/>
          <a:lstStyle/>
          <a:p>
            <a:pPr lvl="0"/>
            <a:r>
              <a:rPr lang="en-GB" sz="3600" dirty="0"/>
              <a:t>They are women;</a:t>
            </a:r>
          </a:p>
          <a:p>
            <a:pPr lvl="0"/>
            <a:r>
              <a:rPr lang="en-GB" sz="3600" dirty="0"/>
              <a:t>They have either long hair or dark hair;</a:t>
            </a:r>
          </a:p>
          <a:p>
            <a:pPr lvl="0"/>
            <a:r>
              <a:rPr lang="en-GB" sz="3600" dirty="0"/>
              <a:t>They are under the age of 61 years old;</a:t>
            </a:r>
          </a:p>
          <a:p>
            <a:pPr lvl="0"/>
            <a:r>
              <a:rPr lang="en-GB" sz="3600" dirty="0"/>
              <a:t>They wear light clothes in summer and dark clothes in winter. </a:t>
            </a:r>
          </a:p>
        </p:txBody>
      </p:sp>
      <p:sp>
        <p:nvSpPr>
          <p:cNvPr id="4" name="Slide Number Placeholder 3"/>
          <p:cNvSpPr>
            <a:spLocks noGrp="1"/>
          </p:cNvSpPr>
          <p:nvPr>
            <p:ph type="sldNum" sz="quarter" idx="12"/>
          </p:nvPr>
        </p:nvSpPr>
        <p:spPr/>
        <p:txBody>
          <a:bodyPr/>
          <a:lstStyle/>
          <a:p>
            <a:pPr>
              <a:defRPr/>
            </a:pPr>
            <a:fld id="{A16495DB-B163-4FC2-BE4A-C19259B38670}" type="slidenum">
              <a:rPr lang="en-ZA" smtClean="0"/>
              <a:pPr>
                <a:defRPr/>
              </a:pPr>
              <a:t>10</a:t>
            </a:fld>
            <a:endParaRPr lang="en-ZA"/>
          </a:p>
        </p:txBody>
      </p:sp>
    </p:spTree>
    <p:extLst>
      <p:ext uri="{BB962C8B-B14F-4D97-AF65-F5344CB8AC3E}">
        <p14:creationId xmlns:p14="http://schemas.microsoft.com/office/powerpoint/2010/main" val="2927218837"/>
      </p:ext>
    </p:extLst>
  </p:cSld>
  <p:clrMapOvr>
    <a:masterClrMapping/>
  </p:clrMapOvr>
  <p:transition spd="slow">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dirty="0"/>
              <a:t>Ambiguous Figures</a:t>
            </a:r>
          </a:p>
        </p:txBody>
      </p:sp>
      <p:sp>
        <p:nvSpPr>
          <p:cNvPr id="23556" name="Text Box 4"/>
          <p:cNvSpPr txBox="1">
            <a:spLocks noChangeArrowheads="1"/>
          </p:cNvSpPr>
          <p:nvPr/>
        </p:nvSpPr>
        <p:spPr bwMode="auto">
          <a:xfrm>
            <a:off x="457200" y="3298598"/>
            <a:ext cx="2409570" cy="507831"/>
          </a:xfrm>
          <a:prstGeom prst="rect">
            <a:avLst/>
          </a:prstGeom>
          <a:noFill/>
          <a:ln w="9525">
            <a:noFill/>
            <a:miter lim="800000"/>
            <a:headEnd/>
            <a:tailEnd/>
          </a:ln>
          <a:effectLst/>
        </p:spPr>
        <p:txBody>
          <a:bodyPr wrap="none">
            <a:spAutoFit/>
          </a:bodyPr>
          <a:lstStyle/>
          <a:p>
            <a:pPr>
              <a:defRPr/>
            </a:pPr>
            <a:r>
              <a:rPr lang="en-US" sz="2700" u="sng" dirty="0">
                <a:effectLst>
                  <a:outerShdw blurRad="38100" dist="38100" dir="2700000" algn="tl">
                    <a:srgbClr val="000000"/>
                  </a:outerShdw>
                </a:effectLst>
              </a:rPr>
              <a:t>Face or Vase?</a:t>
            </a:r>
            <a:endParaRPr lang="en-US" dirty="0"/>
          </a:p>
        </p:txBody>
      </p:sp>
      <p:pic>
        <p:nvPicPr>
          <p:cNvPr id="31748" name="Picture 5" descr="il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00200"/>
            <a:ext cx="4286250"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4952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razy_optical_illusions_old"/>
          <p:cNvPicPr>
            <a:picLocks noChangeAspect="1" noChangeArrowheads="1"/>
          </p:cNvPicPr>
          <p:nvPr/>
        </p:nvPicPr>
        <p:blipFill>
          <a:blip r:embed="rId3"/>
          <a:srcRect/>
          <a:stretch>
            <a:fillRect/>
          </a:stretch>
        </p:blipFill>
        <p:spPr bwMode="auto">
          <a:xfrm>
            <a:off x="1943100" y="1182291"/>
            <a:ext cx="5029200" cy="4505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918474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1.gif"/>
          <p:cNvPicPr>
            <a:picLocks noGrp="1" noChangeAspect="1"/>
          </p:cNvPicPr>
          <p:nvPr>
            <p:ph idx="1"/>
          </p:nvPr>
        </p:nvPicPr>
        <p:blipFill>
          <a:blip r:embed="rId2"/>
          <a:stretch>
            <a:fillRect/>
          </a:stretch>
        </p:blipFill>
        <p:spPr>
          <a:xfrm>
            <a:off x="2971800" y="1098941"/>
            <a:ext cx="3314700" cy="4592433"/>
          </a:xfrm>
          <a:effectLst>
            <a:softEdge rad="112500"/>
          </a:effectLst>
        </p:spPr>
      </p:pic>
    </p:spTree>
    <p:extLst>
      <p:ext uri="{BB962C8B-B14F-4D97-AF65-F5344CB8AC3E}">
        <p14:creationId xmlns:p14="http://schemas.microsoft.com/office/powerpoint/2010/main" val="170739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2800351" y="1200151"/>
            <a:ext cx="3517106" cy="425957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8881675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optical-illu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1127524"/>
            <a:ext cx="3600450" cy="45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40121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noChangeArrowheads="1"/>
          </p:cNvPicPr>
          <p:nvPr/>
        </p:nvPicPr>
        <p:blipFill>
          <a:blip r:embed="rId3">
            <a:extLst>
              <a:ext uri="{28A0092B-C50C-407E-A947-70E740481C1C}">
                <a14:useLocalDpi xmlns:a14="http://schemas.microsoft.com/office/drawing/2010/main" val="0"/>
              </a:ext>
            </a:extLst>
          </a:blip>
          <a:srcRect l="795" t="6236" r="1591" b="3401"/>
          <a:stretch>
            <a:fillRect/>
          </a:stretch>
        </p:blipFill>
        <p:spPr bwMode="auto">
          <a:xfrm>
            <a:off x="2964656" y="1339455"/>
            <a:ext cx="3138488" cy="407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40637034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a:srcRect/>
          <a:stretch>
            <a:fillRect/>
          </a:stretch>
        </p:blipFill>
        <p:spPr bwMode="auto">
          <a:xfrm>
            <a:off x="1943100" y="1485900"/>
            <a:ext cx="5200650" cy="3690938"/>
          </a:xfrm>
          <a:prstGeom prst="rect">
            <a:avLst/>
          </a:prstGeom>
          <a:ln>
            <a:noFill/>
          </a:ln>
          <a:effectLst>
            <a:softEdge rad="112500"/>
          </a:effectLst>
        </p:spPr>
      </p:pic>
    </p:spTree>
    <p:extLst>
      <p:ext uri="{BB962C8B-B14F-4D97-AF65-F5344CB8AC3E}">
        <p14:creationId xmlns:p14="http://schemas.microsoft.com/office/powerpoint/2010/main" val="35019795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350" y="1028700"/>
            <a:ext cx="3830241" cy="4743450"/>
          </a:xfrm>
          <a:prstGeom prst="rect">
            <a:avLst/>
          </a:prstGeom>
          <a:noFill/>
          <a:ln w="9525">
            <a:solidFill>
              <a:schemeClr val="tx1">
                <a:alpha val="63921"/>
              </a:schemeClr>
            </a:solidFill>
            <a:round/>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8070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00777.gif"/>
          <p:cNvPicPr>
            <a:picLocks noGrp="1" noChangeAspect="1"/>
          </p:cNvPicPr>
          <p:nvPr>
            <p:ph idx="1"/>
          </p:nvPr>
        </p:nvPicPr>
        <p:blipFill>
          <a:blip r:embed="rId2"/>
          <a:stretch>
            <a:fillRect/>
          </a:stretch>
        </p:blipFill>
        <p:spPr>
          <a:xfrm>
            <a:off x="2430679" y="1314451"/>
            <a:ext cx="4171933" cy="3989825"/>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extLst>
      <p:ext uri="{BB962C8B-B14F-4D97-AF65-F5344CB8AC3E}">
        <p14:creationId xmlns:p14="http://schemas.microsoft.com/office/powerpoint/2010/main" val="14111222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525"/>
            <a:ext cx="9144000" cy="6602950"/>
          </a:xfrm>
          <a:prstGeom prst="rect">
            <a:avLst/>
          </a:prstGeom>
        </p:spPr>
      </p:pic>
    </p:spTree>
    <p:extLst>
      <p:ext uri="{BB962C8B-B14F-4D97-AF65-F5344CB8AC3E}">
        <p14:creationId xmlns:p14="http://schemas.microsoft.com/office/powerpoint/2010/main" val="31241660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NOVEMB~1\AppData\Local\Temp\XPgrpwise\49943650WestvilleWSVPO110016531311128951\IMAGE.jpeg"/>
          <p:cNvPicPr>
            <a:picLocks noGrp="1"/>
          </p:cNvPicPr>
          <p:nvPr>
            <p:ph idx="1"/>
          </p:nvPr>
        </p:nvPicPr>
        <p:blipFill>
          <a:blip r:embed="rId2"/>
          <a:srcRect/>
          <a:stretch>
            <a:fillRect/>
          </a:stretch>
        </p:blipFill>
        <p:spPr>
          <a:xfrm>
            <a:off x="2628900" y="1085850"/>
            <a:ext cx="3429000" cy="4629150"/>
          </a:xfrm>
          <a:effectLst>
            <a:softEdge rad="112500"/>
          </a:effectLst>
        </p:spPr>
      </p:pic>
    </p:spTree>
    <p:extLst>
      <p:ext uri="{BB962C8B-B14F-4D97-AF65-F5344CB8AC3E}">
        <p14:creationId xmlns:p14="http://schemas.microsoft.com/office/powerpoint/2010/main" val="30451429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rot="1478717">
            <a:off x="1013000" y="2636893"/>
            <a:ext cx="6629400" cy="3382963"/>
          </a:xfrm>
        </p:spPr>
        <p:txBody>
          <a:bodyPr/>
          <a:lstStyle/>
          <a:p>
            <a:pPr marL="0" indent="0">
              <a:buNone/>
            </a:pPr>
            <a:r>
              <a:rPr lang="en-US" sz="11500" b="1" dirty="0"/>
              <a:t>THE END</a:t>
            </a:r>
            <a:endParaRPr lang="en-ZA" sz="11500" b="1" dirty="0"/>
          </a:p>
        </p:txBody>
      </p:sp>
      <p:pic>
        <p:nvPicPr>
          <p:cNvPr id="3" name="Picture 2" descr="ukzn-logo-colour.gif">
            <a:extLst>
              <a:ext uri="{FF2B5EF4-FFF2-40B4-BE49-F238E27FC236}">
                <a16:creationId xmlns:a16="http://schemas.microsoft.com/office/drawing/2014/main" id="{42E4659C-C874-4863-9AFF-F1D96795CD25}"/>
              </a:ext>
            </a:extLst>
          </p:cNvPr>
          <p:cNvPicPr>
            <a:picLocks noChangeAspect="1"/>
          </p:cNvPicPr>
          <p:nvPr/>
        </p:nvPicPr>
        <p:blipFill>
          <a:blip r:embed="rId2" cstate="print"/>
          <a:srcRect/>
          <a:stretch>
            <a:fillRect/>
          </a:stretch>
        </p:blipFill>
        <p:spPr bwMode="auto">
          <a:xfrm>
            <a:off x="3657600" y="990600"/>
            <a:ext cx="4158736" cy="1322388"/>
          </a:xfrm>
          <a:prstGeom prst="rect">
            <a:avLst/>
          </a:prstGeom>
          <a:noFill/>
          <a:ln w="9525">
            <a:noFill/>
            <a:miter lim="800000"/>
            <a:headEnd/>
            <a:tailEnd/>
          </a:ln>
        </p:spPr>
      </p:pic>
      <p:pic>
        <p:nvPicPr>
          <p:cNvPr id="4" name="Picture 3" descr="ukzn-logo-colour.gif">
            <a:extLst>
              <a:ext uri="{FF2B5EF4-FFF2-40B4-BE49-F238E27FC236}">
                <a16:creationId xmlns:a16="http://schemas.microsoft.com/office/drawing/2014/main" id="{96A74716-2C06-4809-A97C-2F9D0FFD6F68}"/>
              </a:ext>
            </a:extLst>
          </p:cNvPr>
          <p:cNvPicPr>
            <a:picLocks noChangeAspect="1"/>
          </p:cNvPicPr>
          <p:nvPr/>
        </p:nvPicPr>
        <p:blipFill>
          <a:blip r:embed="rId2" cstate="print"/>
          <a:srcRect/>
          <a:stretch>
            <a:fillRect/>
          </a:stretch>
        </p:blipFill>
        <p:spPr bwMode="auto">
          <a:xfrm>
            <a:off x="1447800" y="4876800"/>
            <a:ext cx="4158736" cy="1322388"/>
          </a:xfrm>
          <a:prstGeom prst="rect">
            <a:avLst/>
          </a:prstGeom>
          <a:noFill/>
          <a:ln w="9525">
            <a:noFill/>
            <a:miter lim="800000"/>
            <a:headEnd/>
            <a:tailEnd/>
          </a:ln>
        </p:spPr>
      </p:pic>
    </p:spTree>
    <p:extLst>
      <p:ext uri="{BB962C8B-B14F-4D97-AF65-F5344CB8AC3E}">
        <p14:creationId xmlns:p14="http://schemas.microsoft.com/office/powerpoint/2010/main" val="30991867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48497"/>
            <a:ext cx="8115328" cy="1062056"/>
          </a:xfrm>
        </p:spPr>
        <p:txBody>
          <a:bodyPr>
            <a:noAutofit/>
          </a:bodyPr>
          <a:lstStyle/>
          <a:p>
            <a:r>
              <a:rPr lang="en-US" sz="3600" b="1" dirty="0">
                <a:solidFill>
                  <a:srgbClr val="00B050"/>
                </a:solidFill>
                <a:effectLst>
                  <a:outerShdw blurRad="38100" dist="38100" dir="2700000" algn="tl">
                    <a:srgbClr val="000000">
                      <a:alpha val="43137"/>
                    </a:srgbClr>
                  </a:outerShdw>
                </a:effectLst>
                <a:latin typeface="+mn-lt"/>
              </a:rPr>
              <a:t>Research Design and Methodology</a:t>
            </a:r>
            <a:endParaRPr lang="en-ZA" sz="3600" b="1" dirty="0">
              <a:solidFill>
                <a:srgbClr val="00B05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1219200" y="1676400"/>
            <a:ext cx="6477000" cy="4648200"/>
          </a:xfrm>
        </p:spPr>
        <p:txBody>
          <a:bodyPr/>
          <a:lstStyle/>
          <a:p>
            <a:pPr lvl="0"/>
            <a:r>
              <a:rPr lang="en-GB" sz="3600" dirty="0">
                <a:cs typeface="Arial" pitchFamily="34" charset="0"/>
              </a:rPr>
              <a:t>Pragmatic paradigm;</a:t>
            </a:r>
          </a:p>
          <a:p>
            <a:pPr lvl="0"/>
            <a:r>
              <a:rPr lang="en-GB" sz="3600" dirty="0">
                <a:cs typeface="Arial" pitchFamily="34" charset="0"/>
              </a:rPr>
              <a:t>Relent style; </a:t>
            </a:r>
          </a:p>
          <a:p>
            <a:pPr lvl="0"/>
            <a:r>
              <a:rPr lang="en-GB" sz="3600" dirty="0">
                <a:cs typeface="Arial" pitchFamily="34" charset="0"/>
              </a:rPr>
              <a:t>Purposive with Convenience sampling;</a:t>
            </a:r>
            <a:endParaRPr lang="en-ZA" sz="3600" dirty="0">
              <a:solidFill>
                <a:srgbClr val="FF0000"/>
              </a:solidFill>
              <a:cs typeface="Arial" pitchFamily="34" charset="0"/>
            </a:endParaRPr>
          </a:p>
          <a:p>
            <a:pPr lvl="0"/>
            <a:r>
              <a:rPr lang="en-GB" sz="3600" dirty="0">
                <a:cs typeface="Arial" pitchFamily="34" charset="0"/>
              </a:rPr>
              <a:t>Guided analysis</a:t>
            </a:r>
          </a:p>
          <a:p>
            <a:pPr lvl="0"/>
            <a:r>
              <a:rPr lang="en-GB" sz="3600" dirty="0">
                <a:cs typeface="Arial" pitchFamily="34" charset="0"/>
              </a:rPr>
              <a:t>Validity</a:t>
            </a:r>
          </a:p>
          <a:p>
            <a:pPr lvl="0"/>
            <a:r>
              <a:rPr lang="en-GB" sz="3600" dirty="0">
                <a:cs typeface="Arial" pitchFamily="34" charset="0"/>
              </a:rPr>
              <a:t>Ethics</a:t>
            </a:r>
            <a:r>
              <a:rPr lang="en-ZA" sz="2400" dirty="0">
                <a:cs typeface="Arial" pitchFamily="34" charset="0"/>
              </a:rPr>
              <a:t>.</a:t>
            </a:r>
            <a:endParaRPr lang="en-ZA" sz="3600" dirty="0">
              <a:cs typeface="Arial" pitchFamily="34" charset="0"/>
            </a:endParaRPr>
          </a:p>
        </p:txBody>
      </p:sp>
      <p:sp>
        <p:nvSpPr>
          <p:cNvPr id="4" name="Slide Number Placeholder 3"/>
          <p:cNvSpPr>
            <a:spLocks noGrp="1"/>
          </p:cNvSpPr>
          <p:nvPr>
            <p:ph type="sldNum" sz="quarter" idx="12"/>
          </p:nvPr>
        </p:nvSpPr>
        <p:spPr/>
        <p:txBody>
          <a:bodyPr/>
          <a:lstStyle/>
          <a:p>
            <a:pPr>
              <a:defRPr/>
            </a:pPr>
            <a:fld id="{A16495DB-B163-4FC2-BE4A-C19259B38670}" type="slidenum">
              <a:rPr lang="en-ZA" smtClean="0"/>
              <a:pPr>
                <a:defRPr/>
              </a:pPr>
              <a:t>3</a:t>
            </a:fld>
            <a:endParaRPr lang="en-ZA" dirty="0"/>
          </a:p>
        </p:txBody>
      </p:sp>
    </p:spTree>
    <p:extLst>
      <p:ext uri="{BB962C8B-B14F-4D97-AF65-F5344CB8AC3E}">
        <p14:creationId xmlns:p14="http://schemas.microsoft.com/office/powerpoint/2010/main" val="3331807104"/>
      </p:ext>
    </p:extLst>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0160"/>
            <a:ext cx="8305800" cy="1143000"/>
          </a:xfrm>
        </p:spPr>
        <p:txBody>
          <a:bodyPr/>
          <a:lstStyle/>
          <a:p>
            <a:r>
              <a:rPr lang="en-US" sz="3600" b="1" dirty="0">
                <a:solidFill>
                  <a:srgbClr val="00B050"/>
                </a:solidFill>
                <a:effectLst>
                  <a:outerShdw blurRad="38100" dist="38100" dir="2700000" algn="tl">
                    <a:srgbClr val="000000">
                      <a:alpha val="43137"/>
                    </a:srgbClr>
                  </a:outerShdw>
                </a:effectLst>
              </a:rPr>
              <a:t>Fourth Industrial Revolution (4/5IR)</a:t>
            </a:r>
            <a:endParaRPr lang="en-ZA" b="1" dirty="0">
              <a:solidFill>
                <a:srgbClr val="00B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15035"/>
            <a:ext cx="7962900" cy="5568315"/>
          </a:xfrm>
        </p:spPr>
        <p:txBody>
          <a:bodyPr>
            <a:normAutofit lnSpcReduction="10000"/>
          </a:bodyPr>
          <a:lstStyle/>
          <a:p>
            <a:pPr algn="just"/>
            <a:r>
              <a:rPr lang="en-ZA" sz="1800" dirty="0"/>
              <a:t>Revolution is an unexpected, abrupt, unprecedented, and/or radical change that influences various sectors to perform their activities in new ways;</a:t>
            </a:r>
          </a:p>
          <a:p>
            <a:pPr algn="just"/>
            <a:r>
              <a:rPr lang="en-ZA" sz="1800" dirty="0"/>
              <a:t>The 1IR (1760-1840) was characterised by the efforts of animals (communication, transportation, and production) as well as construction of railroads and the invention of the steam engine (mechanical production) </a:t>
            </a:r>
            <a:r>
              <a:rPr lang="en-ZA" sz="2000" b="1" dirty="0">
                <a:solidFill>
                  <a:srgbClr val="FF0000"/>
                </a:solidFill>
                <a:effectLst>
                  <a:outerShdw blurRad="38100" dist="38100" dir="2700000" algn="tl">
                    <a:srgbClr val="000000">
                      <a:alpha val="43137"/>
                    </a:srgbClr>
                  </a:outerShdw>
                </a:effectLst>
              </a:rPr>
              <a:t>(Societal identity)</a:t>
            </a:r>
            <a:r>
              <a:rPr lang="en-ZA" sz="1800" dirty="0"/>
              <a:t>;</a:t>
            </a:r>
          </a:p>
          <a:p>
            <a:pPr algn="just"/>
            <a:r>
              <a:rPr lang="en-ZA" sz="1800" dirty="0"/>
              <a:t>The late 19</a:t>
            </a:r>
            <a:r>
              <a:rPr lang="en-ZA" sz="1800" baseline="30000" dirty="0"/>
              <a:t>th </a:t>
            </a:r>
            <a:r>
              <a:rPr lang="en-ZA" sz="1800" dirty="0"/>
              <a:t>century and into the early 20</a:t>
            </a:r>
            <a:r>
              <a:rPr lang="en-ZA" sz="1800" baseline="30000" dirty="0"/>
              <a:t>th</a:t>
            </a:r>
            <a:r>
              <a:rPr lang="en-ZA" sz="1800" dirty="0"/>
              <a:t> century - the 2IR - Assembly lines and Electricity (mass production) </a:t>
            </a:r>
            <a:r>
              <a:rPr lang="en-ZA" sz="2000" b="1" dirty="0">
                <a:solidFill>
                  <a:srgbClr val="FF0000"/>
                </a:solidFill>
                <a:effectLst>
                  <a:outerShdw blurRad="38100" dist="38100" dir="2700000" algn="tl">
                    <a:srgbClr val="000000">
                      <a:alpha val="43137"/>
                    </a:srgbClr>
                  </a:outerShdw>
                </a:effectLst>
              </a:rPr>
              <a:t>(Professional identity)</a:t>
            </a:r>
            <a:r>
              <a:rPr lang="en-ZA" sz="1800" dirty="0"/>
              <a:t>;</a:t>
            </a:r>
          </a:p>
          <a:p>
            <a:pPr algn="just"/>
            <a:r>
              <a:rPr lang="en-ZA" sz="1800" dirty="0"/>
              <a:t>The 3IR called the computer or digital revolution started with the development of mainframe computing, the semiconductor (1960s), personal computing (1970s and 1980s), and the Internet (1990s) </a:t>
            </a:r>
            <a:r>
              <a:rPr lang="en-ZA" sz="2000" b="1" dirty="0">
                <a:solidFill>
                  <a:srgbClr val="FF0000"/>
                </a:solidFill>
                <a:effectLst>
                  <a:outerShdw blurRad="38100" dist="38100" dir="2700000" algn="tl">
                    <a:srgbClr val="000000">
                      <a:alpha val="43137"/>
                    </a:srgbClr>
                  </a:outerShdw>
                </a:effectLst>
              </a:rPr>
              <a:t>(Pragmatic/Personal identity)</a:t>
            </a:r>
            <a:r>
              <a:rPr lang="en-ZA" sz="1800" dirty="0"/>
              <a:t>;</a:t>
            </a:r>
          </a:p>
          <a:p>
            <a:pPr algn="just"/>
            <a:r>
              <a:rPr lang="en-ZA" sz="1800" dirty="0"/>
              <a:t>The 4IR which began at the turn of this century was formed by the staggering confluence of emerging technology breakthroughs, covering wide-ranging fields such as artificial intelligence (AI), robotics, the internet of things (IoT), autonomous vehicles, 3D printing, nanotechnology, biotechnology, … science, energy storage and quantum computing, to name a few. COVID-19 R or 5IR towards the end of 2019 (</a:t>
            </a:r>
            <a:r>
              <a:rPr lang="en-ZA" sz="1900" dirty="0"/>
              <a:t>has pushed HEIs five or ten years ahead in digitalisation</a:t>
            </a:r>
            <a:r>
              <a:rPr lang="en-ZA" sz="1800" dirty="0"/>
              <a:t>) </a:t>
            </a:r>
            <a:r>
              <a:rPr lang="en-ZA" sz="2000" b="1" dirty="0">
                <a:solidFill>
                  <a:srgbClr val="FF0000"/>
                </a:solidFill>
                <a:effectLst>
                  <a:outerShdw blurRad="38100" dist="38100" dir="2700000" algn="tl">
                    <a:srgbClr val="000000">
                      <a:alpha val="43137"/>
                    </a:srgbClr>
                  </a:outerShdw>
                </a:effectLst>
              </a:rPr>
              <a:t>(Natural identity)</a:t>
            </a:r>
            <a:r>
              <a:rPr lang="en-ZA" sz="1800" dirty="0"/>
              <a:t>.</a:t>
            </a:r>
          </a:p>
        </p:txBody>
      </p:sp>
      <p:sp>
        <p:nvSpPr>
          <p:cNvPr id="4" name="Slide Number Placeholder 3"/>
          <p:cNvSpPr>
            <a:spLocks noGrp="1"/>
          </p:cNvSpPr>
          <p:nvPr>
            <p:ph type="sldNum" sz="quarter" idx="12"/>
          </p:nvPr>
        </p:nvSpPr>
        <p:spPr/>
        <p:txBody>
          <a:bodyPr/>
          <a:lstStyle/>
          <a:p>
            <a:pPr>
              <a:defRPr/>
            </a:pPr>
            <a:fld id="{A16495DB-B163-4FC2-BE4A-C19259B38670}" type="slidenum">
              <a:rPr lang="en-ZA" smtClean="0"/>
              <a:pPr>
                <a:defRPr/>
              </a:pPr>
              <a:t>4</a:t>
            </a:fld>
            <a:endParaRPr lang="en-ZA"/>
          </a:p>
        </p:txBody>
      </p:sp>
    </p:spTree>
    <p:extLst>
      <p:ext uri="{BB962C8B-B14F-4D97-AF65-F5344CB8AC3E}">
        <p14:creationId xmlns:p14="http://schemas.microsoft.com/office/powerpoint/2010/main" val="197288421"/>
      </p:ext>
    </p:extLst>
  </p:cSld>
  <p:clrMapOvr>
    <a:masterClrMapping/>
  </p:clrMapOvr>
  <p:transition spd="slow">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835" y="41593"/>
            <a:ext cx="8229600" cy="1143000"/>
          </a:xfrm>
        </p:spPr>
        <p:txBody>
          <a:bodyPr/>
          <a:lstStyle/>
          <a:p>
            <a:pPr>
              <a:defRPr/>
            </a:pPr>
            <a:r>
              <a:rPr lang="en-ZA" sz="6000" b="1" dirty="0">
                <a:solidFill>
                  <a:srgbClr val="00B050"/>
                </a:solidFill>
                <a:effectLst>
                  <a:outerShdw blurRad="38100" dist="38100" dir="2700000" algn="tl">
                    <a:srgbClr val="000000">
                      <a:alpha val="43137"/>
                    </a:srgbClr>
                  </a:outerShdw>
                </a:effectLst>
              </a:rPr>
              <a:t>Migration to DC</a:t>
            </a:r>
            <a:endParaRPr lang="en-ZA" b="1" dirty="0">
              <a:solidFill>
                <a:srgbClr val="00B05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89288703-0773-490A-833D-051AC4003173}" type="slidenum">
              <a:rPr lang="en-US" altLang="en-US" smtClean="0"/>
              <a:pPr>
                <a:defRPr/>
              </a:pPr>
              <a:t>5</a:t>
            </a:fld>
            <a:endParaRPr lang="en-US" altLang="en-US"/>
          </a:p>
        </p:txBody>
      </p:sp>
      <p:cxnSp>
        <p:nvCxnSpPr>
          <p:cNvPr id="8" name="Straight Arrow Connector 7"/>
          <p:cNvCxnSpPr>
            <a:cxnSpLocks noChangeShapeType="1"/>
          </p:cNvCxnSpPr>
          <p:nvPr/>
        </p:nvCxnSpPr>
        <p:spPr bwMode="auto">
          <a:xfrm flipV="1">
            <a:off x="2438400" y="1628775"/>
            <a:ext cx="0" cy="446722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37" name="Straight Arrow Connector 9"/>
          <p:cNvCxnSpPr>
            <a:cxnSpLocks noChangeShapeType="1"/>
          </p:cNvCxnSpPr>
          <p:nvPr/>
        </p:nvCxnSpPr>
        <p:spPr bwMode="auto">
          <a:xfrm>
            <a:off x="1143000" y="5013325"/>
            <a:ext cx="5589588" cy="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a:off x="2438400" y="1628775"/>
            <a:ext cx="4294188" cy="33845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8439" name="TextBox 16"/>
          <p:cNvSpPr txBox="1">
            <a:spLocks noChangeArrowheads="1"/>
          </p:cNvSpPr>
          <p:nvPr/>
        </p:nvSpPr>
        <p:spPr bwMode="auto">
          <a:xfrm>
            <a:off x="3219049" y="5306218"/>
            <a:ext cx="26483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ZA" altLang="en-US" sz="1800" b="1" dirty="0"/>
              <a:t>Competence-based C = Outcomes/Opinions</a:t>
            </a:r>
            <a:endParaRPr lang="en-ZA" altLang="en-US" sz="1200" b="1" dirty="0"/>
          </a:p>
        </p:txBody>
      </p:sp>
      <p:sp>
        <p:nvSpPr>
          <p:cNvPr id="18" name="TextBox 17"/>
          <p:cNvSpPr txBox="1">
            <a:spLocks noChangeArrowheads="1"/>
          </p:cNvSpPr>
          <p:nvPr/>
        </p:nvSpPr>
        <p:spPr bwMode="auto">
          <a:xfrm>
            <a:off x="-76200" y="2452627"/>
            <a:ext cx="26050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ZA" altLang="en-US" sz="1800" b="1" dirty="0"/>
              <a:t>Performance-based C = Content/Facts</a:t>
            </a:r>
            <a:endParaRPr lang="en-ZA" altLang="en-US" sz="1200" b="1" dirty="0"/>
          </a:p>
        </p:txBody>
      </p:sp>
      <p:sp>
        <p:nvSpPr>
          <p:cNvPr id="19" name="TextBox 18"/>
          <p:cNvSpPr txBox="1">
            <a:spLocks noChangeArrowheads="1"/>
          </p:cNvSpPr>
          <p:nvPr/>
        </p:nvSpPr>
        <p:spPr bwMode="auto">
          <a:xfrm>
            <a:off x="4571999" y="2490053"/>
            <a:ext cx="38374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ZA" altLang="en-US" sz="2400" b="1" dirty="0"/>
              <a:t>Pragmatic or Personal C = Habits</a:t>
            </a:r>
            <a:endParaRPr lang="en-ZA" altLang="en-US" sz="1200" b="1" dirty="0"/>
          </a:p>
        </p:txBody>
      </p:sp>
    </p:spTree>
    <p:extLst>
      <p:ext uri="{BB962C8B-B14F-4D97-AF65-F5344CB8AC3E}">
        <p14:creationId xmlns:p14="http://schemas.microsoft.com/office/powerpoint/2010/main" val="42677365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57E1A-AF79-4BA0-BE0D-B3D5FF0F8822}"/>
              </a:ext>
            </a:extLst>
          </p:cNvPr>
          <p:cNvSpPr>
            <a:spLocks noGrp="1"/>
          </p:cNvSpPr>
          <p:nvPr>
            <p:ph type="title"/>
          </p:nvPr>
        </p:nvSpPr>
        <p:spPr>
          <a:xfrm>
            <a:off x="448844" y="533400"/>
            <a:ext cx="8229600" cy="772160"/>
          </a:xfrm>
        </p:spPr>
        <p:txBody>
          <a:bodyPr/>
          <a:lstStyle/>
          <a:p>
            <a:r>
              <a:rPr lang="en-US" b="1" dirty="0">
                <a:solidFill>
                  <a:srgbClr val="00B050"/>
                </a:solidFill>
                <a:effectLst>
                  <a:outerShdw blurRad="38100" dist="38100" dir="2700000" algn="tl">
                    <a:srgbClr val="000000">
                      <a:alpha val="43137"/>
                    </a:srgbClr>
                  </a:outerShdw>
                </a:effectLst>
              </a:rPr>
              <a:t>NATURAL IDENTITY</a:t>
            </a:r>
            <a:endParaRPr lang="en-ZA" b="1" dirty="0">
              <a:solidFill>
                <a:srgbClr val="00B050"/>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23F2E0CD-8584-4F55-890D-13B7B45D9B6E}"/>
              </a:ext>
            </a:extLst>
          </p:cNvPr>
          <p:cNvPicPr>
            <a:picLocks noChangeAspect="1"/>
          </p:cNvPicPr>
          <p:nvPr/>
        </p:nvPicPr>
        <p:blipFill>
          <a:blip r:embed="rId2"/>
          <a:stretch>
            <a:fillRect/>
          </a:stretch>
        </p:blipFill>
        <p:spPr>
          <a:xfrm>
            <a:off x="685800" y="1371600"/>
            <a:ext cx="7796213" cy="5291137"/>
          </a:xfrm>
          <a:prstGeom prst="rect">
            <a:avLst/>
          </a:prstGeom>
        </p:spPr>
      </p:pic>
    </p:spTree>
    <p:extLst>
      <p:ext uri="{BB962C8B-B14F-4D97-AF65-F5344CB8AC3E}">
        <p14:creationId xmlns:p14="http://schemas.microsoft.com/office/powerpoint/2010/main" val="26229909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97"/>
            <a:ext cx="8229600" cy="938200"/>
          </a:xfrm>
        </p:spPr>
        <p:txBody>
          <a:bodyPr>
            <a:normAutofit/>
          </a:bodyPr>
          <a:lstStyle/>
          <a:p>
            <a:r>
              <a:rPr lang="en-US" sz="4000" b="1" dirty="0">
                <a:solidFill>
                  <a:srgbClr val="00B050"/>
                </a:solidFill>
                <a:effectLst>
                  <a:outerShdw blurRad="38100" dist="38100" dir="2700000" algn="tl">
                    <a:srgbClr val="000000">
                      <a:alpha val="43137"/>
                    </a:srgbClr>
                  </a:outerShdw>
                </a:effectLst>
                <a:latin typeface="+mn-lt"/>
              </a:rPr>
              <a:t>HIERARCH OF IDENTITIES</a:t>
            </a:r>
            <a:endParaRPr lang="en-ZA" sz="4000" b="1" dirty="0">
              <a:solidFill>
                <a:srgbClr val="00B050"/>
              </a:solidFill>
              <a:effectLst>
                <a:outerShdw blurRad="38100" dist="38100" dir="2700000" algn="tl">
                  <a:srgbClr val="000000">
                    <a:alpha val="43137"/>
                  </a:srgbClr>
                </a:outerShdw>
              </a:effectLst>
              <a:latin typeface="+mn-lt"/>
            </a:endParaRPr>
          </a:p>
        </p:txBody>
      </p:sp>
      <p:sp>
        <p:nvSpPr>
          <p:cNvPr id="4" name="Slide Number Placeholder 3"/>
          <p:cNvSpPr>
            <a:spLocks noGrp="1"/>
          </p:cNvSpPr>
          <p:nvPr>
            <p:ph type="sldNum" sz="quarter" idx="12"/>
          </p:nvPr>
        </p:nvSpPr>
        <p:spPr/>
        <p:txBody>
          <a:bodyPr/>
          <a:lstStyle/>
          <a:p>
            <a:pPr>
              <a:defRPr/>
            </a:pPr>
            <a:fld id="{A16495DB-B163-4FC2-BE4A-C19259B38670}" type="slidenum">
              <a:rPr lang="en-ZA" smtClean="0"/>
              <a:pPr>
                <a:defRPr/>
              </a:pPr>
              <a:t>7</a:t>
            </a:fld>
            <a:endParaRPr lang="en-ZA"/>
          </a:p>
        </p:txBody>
      </p:sp>
      <p:pic>
        <p:nvPicPr>
          <p:cNvPr id="9" name="Picture 8">
            <a:extLst>
              <a:ext uri="{FF2B5EF4-FFF2-40B4-BE49-F238E27FC236}">
                <a16:creationId xmlns:a16="http://schemas.microsoft.com/office/drawing/2014/main" id="{CEF35E41-D124-4F96-AC2F-A33C77A7125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7543800" cy="5578475"/>
          </a:xfrm>
          <a:prstGeom prst="rect">
            <a:avLst/>
          </a:prstGeom>
          <a:noFill/>
          <a:ln>
            <a:noFill/>
          </a:ln>
        </p:spPr>
      </p:pic>
    </p:spTree>
    <p:extLst>
      <p:ext uri="{BB962C8B-B14F-4D97-AF65-F5344CB8AC3E}">
        <p14:creationId xmlns:p14="http://schemas.microsoft.com/office/powerpoint/2010/main" val="485048449"/>
      </p:ext>
    </p:extLst>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CAF6E-89CF-479D-A1C1-2F55C84B0021}"/>
              </a:ext>
            </a:extLst>
          </p:cNvPr>
          <p:cNvSpPr>
            <a:spLocks noGrp="1"/>
          </p:cNvSpPr>
          <p:nvPr>
            <p:ph type="title"/>
          </p:nvPr>
        </p:nvSpPr>
        <p:spPr>
          <a:xfrm>
            <a:off x="228600" y="609600"/>
            <a:ext cx="8686800" cy="1066800"/>
          </a:xfrm>
        </p:spPr>
        <p:txBody>
          <a:bodyPr/>
          <a:lstStyle/>
          <a:p>
            <a:br>
              <a:rPr lang="en-ZA" sz="2400" b="1" dirty="0">
                <a:solidFill>
                  <a:srgbClr val="00B050"/>
                </a:solidFill>
                <a:effectLst>
                  <a:outerShdw blurRad="38100" dist="38100" dir="2700000" algn="tl">
                    <a:srgbClr val="000000">
                      <a:alpha val="43137"/>
                    </a:srgbClr>
                  </a:outerShdw>
                </a:effectLst>
              </a:rPr>
            </a:br>
            <a:r>
              <a:rPr lang="en-ZA" sz="6000" b="1" dirty="0" err="1">
                <a:solidFill>
                  <a:srgbClr val="00B050"/>
                </a:solidFill>
                <a:effectLst>
                  <a:outerShdw blurRad="38100" dist="38100" dir="2700000" algn="tl">
                    <a:srgbClr val="000000">
                      <a:alpha val="43137"/>
                    </a:srgbClr>
                  </a:outerShdw>
                </a:effectLst>
              </a:rPr>
              <a:t>Currere</a:t>
            </a:r>
            <a:r>
              <a:rPr lang="en-ZA" sz="6000" b="1" dirty="0">
                <a:solidFill>
                  <a:srgbClr val="00B050"/>
                </a:solidFill>
                <a:effectLst>
                  <a:outerShdw blurRad="38100" dist="38100" dir="2700000" algn="tl">
                    <a:srgbClr val="000000">
                      <a:alpha val="43137"/>
                    </a:srgbClr>
                  </a:outerShdw>
                </a:effectLst>
              </a:rPr>
              <a:t>…</a:t>
            </a:r>
            <a:r>
              <a:rPr lang="en-ZA" sz="2800" b="1" dirty="0">
                <a:solidFill>
                  <a:schemeClr val="tx1"/>
                </a:solidFill>
                <a:effectLst>
                  <a:outerShdw blurRad="38100" dist="38100" dir="2700000" algn="tl">
                    <a:srgbClr val="000000">
                      <a:alpha val="43137"/>
                    </a:srgbClr>
                  </a:outerShdw>
                </a:effectLst>
              </a:rPr>
              <a:t>W Pinar</a:t>
            </a:r>
            <a:br>
              <a:rPr lang="en-ZA" sz="11500" dirty="0"/>
            </a:br>
            <a:endParaRPr lang="en-ZA" b="1" dirty="0">
              <a:solidFill>
                <a:srgbClr val="00B05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31E7C6E-BAA9-4AB1-BFC0-B3A042363BAA}"/>
              </a:ext>
            </a:extLst>
          </p:cNvPr>
          <p:cNvSpPr>
            <a:spLocks noGrp="1"/>
          </p:cNvSpPr>
          <p:nvPr>
            <p:ph idx="1"/>
          </p:nvPr>
        </p:nvSpPr>
        <p:spPr>
          <a:xfrm>
            <a:off x="400050" y="1676400"/>
            <a:ext cx="8343900" cy="4953000"/>
          </a:xfrm>
        </p:spPr>
        <p:txBody>
          <a:bodyPr>
            <a:noAutofit/>
          </a:bodyPr>
          <a:lstStyle/>
          <a:p>
            <a:pPr algn="just"/>
            <a:r>
              <a:rPr lang="en-US" sz="1800" dirty="0" err="1"/>
              <a:t>Currere</a:t>
            </a:r>
            <a:r>
              <a:rPr lang="en-US" sz="1800" dirty="0"/>
              <a:t> offers academics and students four frames to be used in producing transformation, autobiographical, or pragmatic/personal actions. </a:t>
            </a:r>
          </a:p>
          <a:p>
            <a:pPr algn="just"/>
            <a:r>
              <a:rPr lang="en-US" sz="1800" dirty="0"/>
              <a:t>The frames are </a:t>
            </a:r>
            <a:r>
              <a:rPr lang="en-ZA" sz="1800" b="1" dirty="0">
                <a:solidFill>
                  <a:srgbClr val="FF0000"/>
                </a:solidFill>
              </a:rPr>
              <a:t>regressive, progressive, analytical, and synthetical actions</a:t>
            </a:r>
            <a:r>
              <a:rPr lang="en-ZA" sz="1800" dirty="0"/>
              <a:t>. </a:t>
            </a:r>
          </a:p>
          <a:p>
            <a:pPr algn="just"/>
            <a:r>
              <a:rPr lang="en-ZA" sz="1800" dirty="0"/>
              <a:t>These four frames indicate the moments of reflection that produce actions. </a:t>
            </a:r>
          </a:p>
          <a:p>
            <a:pPr algn="just"/>
            <a:r>
              <a:rPr lang="en-ZA" sz="1800" dirty="0"/>
              <a:t>A </a:t>
            </a:r>
            <a:r>
              <a:rPr lang="en-ZA" sz="1800" dirty="0">
                <a:solidFill>
                  <a:srgbClr val="FF0000"/>
                </a:solidFill>
              </a:rPr>
              <a:t>regressive</a:t>
            </a:r>
            <a:r>
              <a:rPr lang="en-ZA" sz="1800" dirty="0"/>
              <a:t> moment is characterised by humans’ lived experiences to be used as data sources for the actions. Humans’ conscious minds interrogate the past subconscious mind in order to transform the humans’ mind-systems and/or mind-processes to reflect present activities. </a:t>
            </a:r>
          </a:p>
          <a:p>
            <a:pPr algn="just"/>
            <a:r>
              <a:rPr lang="en-ZA" sz="1800" dirty="0"/>
              <a:t>A </a:t>
            </a:r>
            <a:r>
              <a:rPr lang="en-ZA" sz="1800" dirty="0">
                <a:solidFill>
                  <a:srgbClr val="FF0000"/>
                </a:solidFill>
              </a:rPr>
              <a:t>progressive moment </a:t>
            </a:r>
            <a:r>
              <a:rPr lang="en-ZA" sz="1800" dirty="0"/>
              <a:t>is characterised by humans’ mind-imagination of the possible future. It is the imagination of what is not yet happening. </a:t>
            </a:r>
          </a:p>
          <a:p>
            <a:pPr algn="just"/>
            <a:r>
              <a:rPr lang="en-ZA" sz="1800" dirty="0"/>
              <a:t>In the </a:t>
            </a:r>
            <a:r>
              <a:rPr lang="en-ZA" sz="1800" dirty="0">
                <a:solidFill>
                  <a:srgbClr val="FF0000"/>
                </a:solidFill>
              </a:rPr>
              <a:t>analytical moment</a:t>
            </a:r>
            <a:r>
              <a:rPr lang="en-ZA" sz="1800" dirty="0"/>
              <a:t>, humans interrogate the future about the past, the past about the future, and the present about both the past and future. </a:t>
            </a:r>
          </a:p>
          <a:p>
            <a:pPr algn="just"/>
            <a:r>
              <a:rPr lang="en-ZA" sz="1800" dirty="0"/>
              <a:t>In the </a:t>
            </a:r>
            <a:r>
              <a:rPr lang="en-ZA" sz="1800" dirty="0">
                <a:solidFill>
                  <a:srgbClr val="FF0000"/>
                </a:solidFill>
              </a:rPr>
              <a:t>synthetical moment</a:t>
            </a:r>
            <a:r>
              <a:rPr lang="en-ZA" sz="1800" dirty="0"/>
              <a:t>, humans interrogate the lived present experience that reflects both the past and future experiences, in order to bring all these together to produce one meaningful action.</a:t>
            </a:r>
            <a:endParaRPr lang="en-US" sz="1800" dirty="0"/>
          </a:p>
        </p:txBody>
      </p:sp>
    </p:spTree>
    <p:extLst>
      <p:ext uri="{BB962C8B-B14F-4D97-AF65-F5344CB8AC3E}">
        <p14:creationId xmlns:p14="http://schemas.microsoft.com/office/powerpoint/2010/main" val="20230188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8229600" cy="1524000"/>
          </a:xfrm>
        </p:spPr>
        <p:txBody>
          <a:bodyPr/>
          <a:lstStyle/>
          <a:p>
            <a:pPr>
              <a:defRPr/>
            </a:pPr>
            <a:r>
              <a:rPr lang="en-ZA" sz="4000" b="1" dirty="0">
                <a:solidFill>
                  <a:srgbClr val="FF0000"/>
                </a:solidFill>
                <a:effectLst>
                  <a:outerShdw blurRad="38100" dist="38100" dir="2700000" algn="tl">
                    <a:srgbClr val="000000">
                      <a:alpha val="43137"/>
                    </a:srgbClr>
                  </a:outerShdw>
                </a:effectLst>
              </a:rPr>
              <a:t>Title:</a:t>
            </a:r>
            <a:r>
              <a:rPr lang="en-ZA" sz="4000" b="1" dirty="0">
                <a:effectLst>
                  <a:outerShdw blurRad="38100" dist="38100" dir="2700000" algn="tl">
                    <a:srgbClr val="000000">
                      <a:alpha val="43137"/>
                    </a:srgbClr>
                  </a:outerShdw>
                </a:effectLst>
              </a:rPr>
              <a:t> </a:t>
            </a:r>
            <a:r>
              <a:rPr lang="en-ZA" sz="3200" b="1" dirty="0">
                <a:effectLst>
                  <a:outerShdw blurRad="38100" dist="38100" dir="2700000" algn="tl">
                    <a:srgbClr val="000000">
                      <a:alpha val="43137"/>
                    </a:srgbClr>
                  </a:outerShdw>
                </a:effectLst>
              </a:rPr>
              <a:t>An Investigation of the Number of Pretty People Found in the Pictures</a:t>
            </a:r>
            <a:endParaRPr lang="en-GB" sz="4800" b="1" u="sng" cap="all" dirty="0">
              <a:effectLst>
                <a:outerShdw blurRad="38100" dist="38100" dir="2700000" algn="tl">
                  <a:srgbClr val="000000">
                    <a:alpha val="43137"/>
                  </a:srgbClr>
                </a:outerShdw>
              </a:effectLst>
            </a:endParaRPr>
          </a:p>
        </p:txBody>
      </p:sp>
      <p:sp>
        <p:nvSpPr>
          <p:cNvPr id="5123" name="Content Placeholder 2"/>
          <p:cNvSpPr>
            <a:spLocks noGrp="1"/>
          </p:cNvSpPr>
          <p:nvPr>
            <p:ph idx="1"/>
          </p:nvPr>
        </p:nvSpPr>
        <p:spPr>
          <a:xfrm>
            <a:off x="609600" y="1752600"/>
            <a:ext cx="7924800" cy="4800600"/>
          </a:xfrm>
        </p:spPr>
        <p:txBody>
          <a:bodyPr/>
          <a:lstStyle/>
          <a:p>
            <a:pPr marL="0" indent="0">
              <a:buNone/>
            </a:pPr>
            <a:r>
              <a:rPr lang="en-US" sz="3600" b="1" dirty="0">
                <a:solidFill>
                  <a:srgbClr val="FF0000"/>
                </a:solidFill>
                <a:effectLst>
                  <a:outerShdw blurRad="38100" dist="38100" dir="2700000" algn="tl">
                    <a:srgbClr val="000000">
                      <a:alpha val="43137"/>
                    </a:srgbClr>
                  </a:outerShdw>
                </a:effectLst>
              </a:rPr>
              <a:t>Purpose</a:t>
            </a:r>
            <a:r>
              <a:rPr lang="en-US" sz="3600" dirty="0"/>
              <a:t>: To investigate the number of pretty people found in the pictures</a:t>
            </a:r>
            <a:endParaRPr lang="en-ZA" sz="3600" dirty="0"/>
          </a:p>
          <a:p>
            <a:r>
              <a:rPr lang="en-US" sz="2400" dirty="0">
                <a:solidFill>
                  <a:srgbClr val="FF0000"/>
                </a:solidFill>
                <a:effectLst>
                  <a:outerShdw blurRad="38100" dist="38100" dir="2700000" algn="tl">
                    <a:srgbClr val="000000">
                      <a:alpha val="43137"/>
                    </a:srgbClr>
                  </a:outerShdw>
                </a:effectLst>
              </a:rPr>
              <a:t>Quantitative question</a:t>
            </a:r>
            <a:r>
              <a:rPr lang="en-US" sz="2400" dirty="0"/>
              <a:t>: What is the number of pretty people found in the pictures? (</a:t>
            </a:r>
            <a:r>
              <a:rPr lang="en-US" sz="2400" dirty="0">
                <a:solidFill>
                  <a:srgbClr val="00B050"/>
                </a:solidFill>
              </a:rPr>
              <a:t>photo voice – Descriptive question</a:t>
            </a:r>
            <a:r>
              <a:rPr lang="en-US" sz="2400" dirty="0"/>
              <a:t>)</a:t>
            </a:r>
          </a:p>
          <a:p>
            <a:r>
              <a:rPr lang="en-US" sz="2400" dirty="0">
                <a:solidFill>
                  <a:srgbClr val="FF0000"/>
                </a:solidFill>
              </a:rPr>
              <a:t>Qualitative question</a:t>
            </a:r>
            <a:r>
              <a:rPr lang="en-US" sz="2400" dirty="0"/>
              <a:t>: How does the number of pretty people presented in the pictures? (</a:t>
            </a:r>
            <a:r>
              <a:rPr lang="en-US" sz="2400" dirty="0">
                <a:solidFill>
                  <a:srgbClr val="00B050"/>
                </a:solidFill>
              </a:rPr>
              <a:t>observation – Operational question</a:t>
            </a:r>
            <a:r>
              <a:rPr lang="en-US" sz="2400" dirty="0"/>
              <a:t>)</a:t>
            </a:r>
          </a:p>
          <a:p>
            <a:r>
              <a:rPr lang="en-US" sz="2400" dirty="0">
                <a:solidFill>
                  <a:srgbClr val="FF0000"/>
                </a:solidFill>
                <a:effectLst>
                  <a:outerShdw blurRad="38100" dist="38100" dir="2700000" algn="tl">
                    <a:srgbClr val="000000">
                      <a:alpha val="43137"/>
                    </a:srgbClr>
                  </a:outerShdw>
                </a:effectLst>
              </a:rPr>
              <a:t>Qualitative question</a:t>
            </a:r>
            <a:r>
              <a:rPr lang="en-US" sz="2400" dirty="0"/>
              <a:t>: Why do the pictures have a particular number of pretty people? (</a:t>
            </a:r>
            <a:r>
              <a:rPr lang="en-US" sz="2400" dirty="0">
                <a:solidFill>
                  <a:srgbClr val="00B050"/>
                </a:solidFill>
              </a:rPr>
              <a:t>semi-structured interviews – philosophical question</a:t>
            </a:r>
            <a:r>
              <a:rPr lang="en-US" sz="2400" dirty="0"/>
              <a:t>)</a:t>
            </a:r>
            <a:endParaRPr lang="en-ZA" sz="2400" dirty="0"/>
          </a:p>
        </p:txBody>
      </p:sp>
    </p:spTree>
    <p:extLst>
      <p:ext uri="{BB962C8B-B14F-4D97-AF65-F5344CB8AC3E}">
        <p14:creationId xmlns:p14="http://schemas.microsoft.com/office/powerpoint/2010/main" val="19297227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4796</TotalTime>
  <Words>767</Words>
  <Application>Microsoft Office PowerPoint</Application>
  <PresentationFormat>On-screen Show (4:3)</PresentationFormat>
  <Paragraphs>66</Paragraphs>
  <Slides>21</Slides>
  <Notes>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21</vt:i4>
      </vt:variant>
    </vt:vector>
  </HeadingPairs>
  <TitlesOfParts>
    <vt:vector size="23" baseType="lpstr">
      <vt:lpstr>Arial</vt:lpstr>
      <vt:lpstr>Default Design</vt:lpstr>
      <vt:lpstr>Can Teachers’ Identities Come to the Rescue in the Fourth Industrial Revolution?  Prof Simon Bheki Khoza khozas@ukzn.ac.za  </vt:lpstr>
      <vt:lpstr>PowerPoint Presentation</vt:lpstr>
      <vt:lpstr>Research Design and Methodology</vt:lpstr>
      <vt:lpstr>Fourth Industrial Revolution (4/5IR)</vt:lpstr>
      <vt:lpstr>Migration to DC</vt:lpstr>
      <vt:lpstr>NATURAL IDENTITY</vt:lpstr>
      <vt:lpstr>HIERARCH OF IDENTITIES</vt:lpstr>
      <vt:lpstr> Currere…W Pinar </vt:lpstr>
      <vt:lpstr>Title: An Investigation of the Number of Pretty People Found in the Pictures</vt:lpstr>
      <vt:lpstr>Pretty People framework</vt:lpstr>
      <vt:lpstr>Ambiguous Figures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ukzn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vasupc</dc:creator>
  <cp:lastModifiedBy>Bayaga, Anass (Prof) (Summerstrand Campus South)</cp:lastModifiedBy>
  <cp:revision>381</cp:revision>
  <cp:lastPrinted>2014-08-12T07:12:46Z</cp:lastPrinted>
  <dcterms:created xsi:type="dcterms:W3CDTF">2007-08-31T07:30:16Z</dcterms:created>
  <dcterms:modified xsi:type="dcterms:W3CDTF">2022-04-14T09:13:39Z</dcterms:modified>
</cp:coreProperties>
</file>